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67" r:id="rId3"/>
    <p:sldId id="268" r:id="rId4"/>
    <p:sldId id="269" r:id="rId5"/>
    <p:sldId id="270" r:id="rId6"/>
    <p:sldId id="271" r:id="rId7"/>
    <p:sldId id="274" r:id="rId8"/>
    <p:sldId id="272" r:id="rId9"/>
    <p:sldId id="275" r:id="rId10"/>
    <p:sldId id="273" r:id="rId11"/>
    <p:sldId id="276" r:id="rId12"/>
    <p:sldId id="277" r:id="rId13"/>
    <p:sldId id="278" r:id="rId14"/>
    <p:sldId id="279" r:id="rId15"/>
    <p:sldId id="280" r:id="rId16"/>
    <p:sldId id="281" r:id="rId17"/>
    <p:sldId id="266" r:id="rId18"/>
    <p:sldId id="287" r:id="rId19"/>
    <p:sldId id="290" r:id="rId20"/>
    <p:sldId id="286" r:id="rId21"/>
    <p:sldId id="26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58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770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15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88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41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20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94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25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92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01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CD158-3C63-45D6-8D2A-28D6D2A778D1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8040F-16FB-4820-BC97-93E17E0A9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22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ica.bnf.fr/" TargetMode="External"/><Relationship Id="rId2" Type="http://schemas.openxmlformats.org/officeDocument/2006/relationships/hyperlink" Target="mailto:joseph@benita.c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ocarto.hypotheses.org/3940" TargetMode="External"/><Relationship Id="rId4" Type="http://schemas.openxmlformats.org/officeDocument/2006/relationships/hyperlink" Target="https://www.futura-sciences.com/sciences/questions-reponses/histoire-representations-afrique-antiquite-xixe-siecle-11785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7D0242-AAC6-47AC-A57F-0C1817757A40}"/>
              </a:ext>
            </a:extLst>
          </p:cNvPr>
          <p:cNvSpPr/>
          <p:nvPr/>
        </p:nvSpPr>
        <p:spPr>
          <a:xfrm>
            <a:off x="1291906" y="3880900"/>
            <a:ext cx="7852094" cy="495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38A76E-1BE9-4850-97D4-C25162995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42383"/>
            <a:ext cx="7188200" cy="1340141"/>
          </a:xfrm>
        </p:spPr>
        <p:txBody>
          <a:bodyPr>
            <a:normAutofit/>
          </a:bodyPr>
          <a:lstStyle/>
          <a:p>
            <a:pPr algn="l"/>
            <a:r>
              <a:rPr lang="fr-FR" sz="3600" dirty="0">
                <a:latin typeface="Asap" panose="020F0504030202060203" pitchFamily="34" charset="0"/>
              </a:rPr>
              <a:t>Formation en cartographie sur</a:t>
            </a:r>
            <a:br>
              <a:rPr lang="fr-FR" sz="3600" dirty="0">
                <a:latin typeface="Asap" panose="020F0504030202060203" pitchFamily="34" charset="0"/>
              </a:rPr>
            </a:br>
            <a:endParaRPr lang="fr-FR" sz="3600" i="1" dirty="0">
              <a:latin typeface="Asap" panose="020F050403020206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05D257-7327-488C-AC10-E1D7F38CD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770715"/>
            <a:ext cx="6858000" cy="1553984"/>
          </a:xfrm>
        </p:spPr>
        <p:txBody>
          <a:bodyPr>
            <a:normAutofit/>
          </a:bodyPr>
          <a:lstStyle/>
          <a:p>
            <a:r>
              <a:rPr lang="fr-FR" dirty="0">
                <a:latin typeface="Asap" panose="020F0504030202060203" pitchFamily="34" charset="0"/>
              </a:rPr>
              <a:t>[</a:t>
            </a:r>
            <a:r>
              <a:rPr lang="fr-FR" i="1" dirty="0">
                <a:latin typeface="Asap" panose="020F0504030202060203" pitchFamily="34" charset="0"/>
              </a:rPr>
              <a:t>lieu</a:t>
            </a:r>
            <a:r>
              <a:rPr lang="fr-FR" dirty="0">
                <a:latin typeface="Asap" panose="020F0504030202060203" pitchFamily="34" charset="0"/>
              </a:rPr>
              <a:t>], [</a:t>
            </a:r>
            <a:r>
              <a:rPr lang="fr-FR" i="1" dirty="0">
                <a:latin typeface="Asap" panose="020F0504030202060203" pitchFamily="34" charset="0"/>
              </a:rPr>
              <a:t>date</a:t>
            </a:r>
            <a:r>
              <a:rPr lang="fr-FR" dirty="0">
                <a:latin typeface="Asap" panose="020F0504030202060203" pitchFamily="34" charset="0"/>
              </a:rPr>
              <a:t>]</a:t>
            </a:r>
            <a:endParaRPr lang="fr-FR" sz="1350" dirty="0">
              <a:latin typeface="Asap" panose="020F0504030202060203" pitchFamily="34" charset="0"/>
            </a:endParaRPr>
          </a:p>
          <a:p>
            <a:pPr algn="l"/>
            <a:endParaRPr lang="fr-FR" sz="1350" dirty="0">
              <a:latin typeface="Asap" panose="020F0504030202060203" pitchFamily="34" charset="0"/>
            </a:endParaRPr>
          </a:p>
          <a:p>
            <a:pPr algn="l"/>
            <a:r>
              <a:rPr lang="fr-FR" sz="1350" dirty="0">
                <a:latin typeface="Asap" panose="020F0504030202060203" pitchFamily="34" charset="0"/>
              </a:rPr>
              <a:t>[</a:t>
            </a:r>
            <a:r>
              <a:rPr lang="fr-FR" sz="1350" i="1" dirty="0">
                <a:latin typeface="Asap" panose="020F0504030202060203" pitchFamily="34" charset="0"/>
              </a:rPr>
              <a:t>partenaire</a:t>
            </a:r>
            <a:r>
              <a:rPr lang="fr-FR" sz="1350" dirty="0">
                <a:latin typeface="Asap" panose="020F0504030202060203" pitchFamily="34" charset="0"/>
              </a:rPr>
              <a:t>]</a:t>
            </a:r>
          </a:p>
          <a:p>
            <a:pPr algn="l"/>
            <a:r>
              <a:rPr lang="fr-FR" sz="1350" dirty="0">
                <a:latin typeface="Asap" panose="020F0504030202060203" pitchFamily="34" charset="0"/>
              </a:rPr>
              <a:t>Joseph Benita, consultant indépendant SI &amp; SIG humanitaire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5351940-1AD3-4338-8E21-4B2BA2A0B5E0}"/>
              </a:ext>
            </a:extLst>
          </p:cNvPr>
          <p:cNvSpPr txBox="1">
            <a:spLocks/>
          </p:cNvSpPr>
          <p:nvPr/>
        </p:nvSpPr>
        <p:spPr>
          <a:xfrm>
            <a:off x="1143000" y="3086510"/>
            <a:ext cx="8001000" cy="1340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dirty="0">
                <a:latin typeface="Asap" panose="020F0504030202060203" pitchFamily="34" charset="0"/>
              </a:rPr>
              <a:t>| Introduction</a:t>
            </a:r>
            <a:endParaRPr lang="fr-FR" sz="3600" i="1" dirty="0">
              <a:latin typeface="Asap" panose="020F05040302020602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3A571A-B2EA-4610-AF74-160F45027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" y="2037280"/>
            <a:ext cx="2397760" cy="11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74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1295399" y="6520201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Carte des pistes de Yu, Yu Ji Tu, 1137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2CA3B8-DFD4-4D96-B4D4-79A7CC1C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220" y="1063959"/>
            <a:ext cx="5187557" cy="53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7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1295399" y="6520201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Carte des Cassini, 1760-1815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2CA3B8-DFD4-4D96-B4D4-79A7CC1C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897" y="1102641"/>
            <a:ext cx="7886699" cy="53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1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1295399" y="6520201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Carte des Cassini, 1760-1815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2CA3B8-DFD4-4D96-B4D4-79A7CC1C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473" y="1102641"/>
            <a:ext cx="7165546" cy="53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6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1295399" y="6520201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Carte figurative de l’instruction populaire, C. Dupin, 1826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2CA3B8-DFD4-4D96-B4D4-79A7CC1C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650" y="1102641"/>
            <a:ext cx="3927191" cy="53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00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714374" y="6520201"/>
            <a:ext cx="7800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Carte figurative et approximative représentant pour l’année 1858 les </a:t>
            </a:r>
            <a:r>
              <a:rPr lang="fr-FR" altLang="fr-FR" sz="1200" i="1" dirty="0">
                <a:latin typeface="Asap" panose="02000506040000020004" pitchFamily="2" charset="0"/>
              </a:rPr>
              <a:t>émigrants du globe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, C. J. Minard, 1862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2CA3B8-DFD4-4D96-B4D4-79A7CC1C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475" y="934321"/>
            <a:ext cx="7134225" cy="55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714374" y="6520201"/>
            <a:ext cx="7800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Carte de France en point, J. Bertin, Sémiologie graphique, 1967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2CA3B8-DFD4-4D96-B4D4-79A7CC1C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5001" y="934321"/>
            <a:ext cx="4871173" cy="55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14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714374" y="1254460"/>
            <a:ext cx="7800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FR" altLang="fr-FR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1940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 – premier ordinateur</a:t>
            </a:r>
          </a:p>
          <a:p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ap" panose="02000506040000020004" pitchFamily="2" charset="0"/>
            </a:endParaRPr>
          </a:p>
          <a:p>
            <a:r>
              <a:rPr lang="fr-FR" altLang="fr-FR" b="1" dirty="0">
                <a:latin typeface="Asap" panose="02000506040000020004" pitchFamily="2" charset="0"/>
              </a:rPr>
              <a:t>1960</a:t>
            </a:r>
            <a:r>
              <a:rPr lang="fr-FR" altLang="fr-FR" dirty="0">
                <a:latin typeface="Asap" panose="02000506040000020004" pitchFamily="2" charset="0"/>
              </a:rPr>
              <a:t> – premier SIG</a:t>
            </a:r>
          </a:p>
          <a:p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ap" panose="02000506040000020004" pitchFamily="2" charset="0"/>
            </a:endParaRPr>
          </a:p>
          <a:p>
            <a:r>
              <a:rPr kumimoji="0" lang="fr-FR" altLang="fr-FR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1966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 – premièr</a:t>
            </a:r>
            <a:r>
              <a:rPr lang="fr-FR" altLang="fr-FR" dirty="0">
                <a:latin typeface="Asap" panose="02000506040000020004" pitchFamily="2" charset="0"/>
              </a:rPr>
              <a:t>e photographie de la terre</a:t>
            </a:r>
          </a:p>
          <a:p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ap" panose="02000506040000020004" pitchFamily="2" charset="0"/>
            </a:endParaRPr>
          </a:p>
          <a:p>
            <a:r>
              <a:rPr kumimoji="0" lang="fr-FR" altLang="fr-FR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2004</a:t>
            </a:r>
            <a:r>
              <a:rPr kumimoji="0" lang="fr-FR" altLang="fr-FR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 – lancement simultané de </a:t>
            </a:r>
            <a:r>
              <a:rPr lang="fr-FR" altLang="fr-FR" dirty="0">
                <a:latin typeface="Asap" panose="02000506040000020004" pitchFamily="2" charset="0"/>
              </a:rPr>
              <a:t>Google </a:t>
            </a:r>
            <a:r>
              <a:rPr lang="fr-FR" altLang="fr-FR" dirty="0" err="1">
                <a:latin typeface="Asap" panose="02000506040000020004" pitchFamily="2" charset="0"/>
              </a:rPr>
              <a:t>Maps</a:t>
            </a:r>
            <a:r>
              <a:rPr lang="fr-FR" altLang="fr-FR" dirty="0">
                <a:latin typeface="Asap" panose="02000506040000020004" pitchFamily="2" charset="0"/>
              </a:rPr>
              <a:t> et Open Street </a:t>
            </a:r>
            <a:r>
              <a:rPr lang="fr-FR" altLang="fr-FR" dirty="0" err="1">
                <a:latin typeface="Asap" panose="02000506040000020004" pitchFamily="2" charset="0"/>
              </a:rPr>
              <a:t>Map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ap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326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00506040000020004" pitchFamily="2" charset="0"/>
              </a:rPr>
              <a:t>| </a:t>
            </a:r>
            <a:r>
              <a:rPr lang="fr-FR" sz="3200" dirty="0">
                <a:effectLst/>
                <a:latin typeface="Asap" panose="0200050604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Qu’est ce qu’</a:t>
            </a:r>
            <a:r>
              <a:rPr lang="fr-FR" sz="3200" dirty="0">
                <a:latin typeface="Asap" panose="020F0504030202060203" pitchFamily="34" charset="0"/>
              </a:rPr>
              <a:t>une carte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6C84BE-A8E9-4F78-8708-A242F03C1804}"/>
              </a:ext>
            </a:extLst>
          </p:cNvPr>
          <p:cNvSpPr txBox="1"/>
          <p:nvPr/>
        </p:nvSpPr>
        <p:spPr>
          <a:xfrm>
            <a:off x="714374" y="2690336"/>
            <a:ext cx="7800976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b="0" i="1" u="none" strike="noStrike" baseline="0" dirty="0">
                <a:latin typeface="Asap" panose="02000506040000020004" pitchFamily="2" charset="0"/>
              </a:rPr>
              <a:t>«</a:t>
            </a:r>
            <a:r>
              <a:rPr lang="fr-FR" b="0" i="0" u="none" strike="noStrike" baseline="0" dirty="0">
                <a:latin typeface="Asap" panose="02000506040000020004" pitchFamily="2" charset="0"/>
              </a:rPr>
              <a:t> </a:t>
            </a:r>
            <a:r>
              <a:rPr lang="fr-FR" b="0" i="1" u="none" strike="noStrike" baseline="0" dirty="0">
                <a:latin typeface="Asap" panose="02000506040000020004" pitchFamily="2" charset="0"/>
              </a:rPr>
              <a:t>Une carte est une </a:t>
            </a:r>
            <a:r>
              <a:rPr lang="fr-FR" b="1" i="1" u="none" strike="noStrike" baseline="0" dirty="0">
                <a:latin typeface="Asap" panose="02000506040000020004" pitchFamily="2" charset="0"/>
              </a:rPr>
              <a:t>représentation géométrique</a:t>
            </a:r>
            <a:r>
              <a:rPr lang="fr-FR" b="0" i="1" u="none" strike="noStrike" baseline="0" dirty="0">
                <a:latin typeface="Asap" panose="02000506040000020004" pitchFamily="2" charset="0"/>
              </a:rPr>
              <a:t>, </a:t>
            </a:r>
            <a:r>
              <a:rPr lang="fr-FR" b="1" i="1" u="none" strike="noStrike" baseline="0" dirty="0">
                <a:latin typeface="Asap" panose="02000506040000020004" pitchFamily="2" charset="0"/>
              </a:rPr>
              <a:t>plane</a:t>
            </a:r>
            <a:r>
              <a:rPr lang="fr-FR" b="0" i="1" u="none" strike="noStrike" baseline="0" dirty="0">
                <a:latin typeface="Asap" panose="02000506040000020004" pitchFamily="2" charset="0"/>
              </a:rPr>
              <a:t>, </a:t>
            </a:r>
            <a:r>
              <a:rPr lang="fr-FR" b="1" i="1" u="none" strike="noStrike" baseline="0" dirty="0">
                <a:latin typeface="Asap" panose="02000506040000020004" pitchFamily="2" charset="0"/>
              </a:rPr>
              <a:t>simplifiée</a:t>
            </a:r>
            <a:r>
              <a:rPr lang="fr-FR" b="0" i="1" u="none" strike="noStrike" baseline="0" dirty="0">
                <a:latin typeface="Asap" panose="02000506040000020004" pitchFamily="2" charset="0"/>
              </a:rPr>
              <a:t> et </a:t>
            </a:r>
            <a:r>
              <a:rPr lang="fr-FR" b="1" i="1" u="none" strike="noStrike" baseline="0" dirty="0">
                <a:latin typeface="Asap" panose="02000506040000020004" pitchFamily="2" charset="0"/>
              </a:rPr>
              <a:t>conventionnelle</a:t>
            </a:r>
            <a:r>
              <a:rPr lang="fr-FR" b="0" i="1" u="none" strike="noStrike" baseline="0" dirty="0">
                <a:latin typeface="Asap" panose="02000506040000020004" pitchFamily="2" charset="0"/>
              </a:rPr>
              <a:t> de tout ou partie de la </a:t>
            </a:r>
            <a:r>
              <a:rPr lang="fr-FR" b="1" i="1" u="none" strike="noStrike" baseline="0" dirty="0">
                <a:latin typeface="Asap" panose="02000506040000020004" pitchFamily="2" charset="0"/>
              </a:rPr>
              <a:t>surface</a:t>
            </a:r>
            <a:r>
              <a:rPr lang="fr-FR" b="0" i="1" u="none" strike="noStrike" baseline="0" dirty="0">
                <a:latin typeface="Asap" panose="02000506040000020004" pitchFamily="2" charset="0"/>
              </a:rPr>
              <a:t> de la terre et cela dans un </a:t>
            </a:r>
            <a:r>
              <a:rPr lang="fr-FR" b="1" i="1" u="none" strike="noStrike" baseline="0" dirty="0">
                <a:latin typeface="Asap" panose="02000506040000020004" pitchFamily="2" charset="0"/>
              </a:rPr>
              <a:t>rapport de similitude convenable </a:t>
            </a:r>
            <a:r>
              <a:rPr lang="fr-FR" b="0" i="1" u="none" strike="noStrike" baseline="0" dirty="0">
                <a:latin typeface="Asap" panose="02000506040000020004" pitchFamily="2" charset="0"/>
              </a:rPr>
              <a:t>qu’on appelle l’échelle. »</a:t>
            </a:r>
          </a:p>
          <a:p>
            <a:pPr algn="just">
              <a:lnSpc>
                <a:spcPct val="150000"/>
              </a:lnSpc>
            </a:pPr>
            <a:endParaRPr lang="fr-FR" b="0" i="0" u="none" strike="noStrike" baseline="0" dirty="0">
              <a:latin typeface="Asap" panose="02000506040000020004" pitchFamily="2" charset="0"/>
            </a:endParaRPr>
          </a:p>
          <a:p>
            <a:pPr algn="l">
              <a:lnSpc>
                <a:spcPct val="150000"/>
              </a:lnSpc>
            </a:pPr>
            <a:r>
              <a:rPr lang="fr-FR" b="0" i="0" u="none" strike="noStrike" baseline="0" dirty="0">
                <a:latin typeface="Asap" panose="02000506040000020004" pitchFamily="2" charset="0"/>
              </a:rPr>
              <a:t>(F. Joly, 1976</a:t>
            </a:r>
            <a:r>
              <a:rPr lang="fr-FR" b="0" i="1" u="none" strike="noStrike" baseline="0" dirty="0">
                <a:latin typeface="Asap" panose="02000506040000020004" pitchFamily="2" charset="0"/>
              </a:rPr>
              <a:t>, La cartographie)</a:t>
            </a:r>
            <a:endParaRPr kumimoji="0" lang="fr-FR" altLang="fr-FR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ap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04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00506040000020004" pitchFamily="2" charset="0"/>
              </a:rPr>
              <a:t>| </a:t>
            </a:r>
            <a:r>
              <a:rPr lang="fr-FR" sz="3200" dirty="0">
                <a:effectLst/>
                <a:latin typeface="Asap" panose="0200050604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À</a:t>
            </a:r>
            <a:r>
              <a:rPr lang="fr-FR" sz="3200" dirty="0">
                <a:latin typeface="Asap" panose="02000506040000020004" pitchFamily="2" charset="0"/>
              </a:rPr>
              <a:t> </a:t>
            </a:r>
            <a:r>
              <a:rPr lang="fr-FR" sz="3200" dirty="0">
                <a:latin typeface="Asap" panose="020F0504030202060203" pitchFamily="34" charset="0"/>
              </a:rPr>
              <a:t>quoi sert une carte ?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2FEE68D4-FBCA-48A0-BB31-959B0128BEF8}"/>
              </a:ext>
            </a:extLst>
          </p:cNvPr>
          <p:cNvGraphicFramePr>
            <a:graphicFrameLocks noGrp="1"/>
          </p:cNvGraphicFramePr>
          <p:nvPr/>
        </p:nvGraphicFramePr>
        <p:xfrm>
          <a:off x="477911" y="1796848"/>
          <a:ext cx="8188178" cy="3264304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928195">
                  <a:extLst>
                    <a:ext uri="{9D8B030D-6E8A-4147-A177-3AD203B41FA5}">
                      <a16:colId xmlns:a16="http://schemas.microsoft.com/office/drawing/2014/main" val="3585355242"/>
                    </a:ext>
                  </a:extLst>
                </a:gridCol>
                <a:gridCol w="864068">
                  <a:extLst>
                    <a:ext uri="{9D8B030D-6E8A-4147-A177-3AD203B41FA5}">
                      <a16:colId xmlns:a16="http://schemas.microsoft.com/office/drawing/2014/main" val="3368752922"/>
                    </a:ext>
                  </a:extLst>
                </a:gridCol>
                <a:gridCol w="2928533">
                  <a:extLst>
                    <a:ext uri="{9D8B030D-6E8A-4147-A177-3AD203B41FA5}">
                      <a16:colId xmlns:a16="http://schemas.microsoft.com/office/drawing/2014/main" val="2504553518"/>
                    </a:ext>
                  </a:extLst>
                </a:gridCol>
                <a:gridCol w="1733691">
                  <a:extLst>
                    <a:ext uri="{9D8B030D-6E8A-4147-A177-3AD203B41FA5}">
                      <a16:colId xmlns:a16="http://schemas.microsoft.com/office/drawing/2014/main" val="928373300"/>
                    </a:ext>
                  </a:extLst>
                </a:gridCol>
                <a:gridCol w="1733691">
                  <a:extLst>
                    <a:ext uri="{9D8B030D-6E8A-4147-A177-3AD203B41FA5}">
                      <a16:colId xmlns:a16="http://schemas.microsoft.com/office/drawing/2014/main" val="2879338482"/>
                    </a:ext>
                  </a:extLst>
                </a:gridCol>
              </a:tblGrid>
              <a:tr h="178866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u="none" strike="noStrike" dirty="0">
                          <a:effectLst/>
                          <a:latin typeface="Asap" panose="02000506040000020004" pitchFamily="2" charset="0"/>
                        </a:rPr>
                        <a:t>Regarder</a:t>
                      </a:r>
                      <a:endParaRPr lang="fr-FR" sz="900" b="1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u="none" strike="noStrike" dirty="0">
                          <a:effectLst/>
                          <a:latin typeface="Asap" panose="02000506040000020004" pitchFamily="2" charset="0"/>
                        </a:rPr>
                        <a:t>Les besoins</a:t>
                      </a:r>
                      <a:endParaRPr lang="fr-FR" sz="900" b="1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u="none" strike="noStrike" dirty="0">
                          <a:effectLst/>
                          <a:latin typeface="Asap" panose="02000506040000020004" pitchFamily="2" charset="0"/>
                        </a:rPr>
                        <a:t>Les types de cartes</a:t>
                      </a:r>
                      <a:endParaRPr lang="fr-FR" sz="900" b="1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u="none" strike="noStrike" dirty="0">
                          <a:effectLst/>
                          <a:latin typeface="Asap" panose="02000506040000020004" pitchFamily="2" charset="0"/>
                        </a:rPr>
                        <a:t>Ce qu'elles montrent</a:t>
                      </a:r>
                      <a:endParaRPr lang="fr-FR" sz="900" b="1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u="none" strike="noStrike" dirty="0">
                          <a:effectLst/>
                          <a:latin typeface="Asap" panose="02000506040000020004" pitchFamily="2" charset="0"/>
                        </a:rPr>
                        <a:t>La progression</a:t>
                      </a:r>
                      <a:endParaRPr lang="fr-FR" sz="900" b="1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extLst>
                  <a:ext uri="{0D108BD9-81ED-4DB2-BD59-A6C34878D82A}">
                    <a16:rowId xmlns:a16="http://schemas.microsoft.com/office/drawing/2014/main" val="1144466550"/>
                  </a:ext>
                </a:extLst>
              </a:tr>
              <a:tr h="857066">
                <a:tc>
                  <a:txBody>
                    <a:bodyPr/>
                    <a:lstStyle/>
                    <a:p>
                      <a:pPr marL="85725" lvl="1" indent="95250" algn="l" fontAlgn="ctr"/>
                      <a:r>
                        <a:rPr lang="fr-FR" sz="900" b="1" u="none" strike="noStrike" dirty="0">
                          <a:effectLst/>
                          <a:latin typeface="Asap" panose="02000506040000020004" pitchFamily="2" charset="0"/>
                        </a:rPr>
                        <a:t>1. Localiser</a:t>
                      </a:r>
                      <a:endParaRPr lang="fr-FR" sz="900" b="1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Situer</a:t>
                      </a:r>
                      <a:b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Placer</a:t>
                      </a:r>
                      <a:b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Trouver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La carte inventaire (cartes topo, routière, atlas, etc.)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Un territoire</a:t>
                      </a:r>
                      <a:b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Une localisation</a:t>
                      </a:r>
                      <a:b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Une situation</a:t>
                      </a:r>
                      <a:b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Une forme</a:t>
                      </a:r>
                      <a:b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Une répartition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Réfléchir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extLst>
                  <a:ext uri="{0D108BD9-81ED-4DB2-BD59-A6C34878D82A}">
                    <a16:rowId xmlns:a16="http://schemas.microsoft.com/office/drawing/2014/main" val="3652958400"/>
                  </a:ext>
                </a:extLst>
              </a:tr>
              <a:tr h="685653">
                <a:tc>
                  <a:txBody>
                    <a:bodyPr/>
                    <a:lstStyle/>
                    <a:p>
                      <a:pPr marL="180975" lvl="1" indent="0" algn="l" fontAlgn="ctr"/>
                      <a:r>
                        <a:rPr lang="fr-FR" sz="900" b="1" u="none" strike="noStrike" dirty="0">
                          <a:effectLst/>
                          <a:latin typeface="Asap" panose="02000506040000020004" pitchFamily="2" charset="0"/>
                        </a:rPr>
                        <a:t>2. Décrire</a:t>
                      </a:r>
                      <a:endParaRPr lang="fr-FR" sz="900" b="1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Classer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Comparer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Evaluer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La carte d'analyse (carte thématique)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 phénomène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Une distribution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 mouvement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Une structure simple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Interpréter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extLst>
                  <a:ext uri="{0D108BD9-81ED-4DB2-BD59-A6C34878D82A}">
                    <a16:rowId xmlns:a16="http://schemas.microsoft.com/office/drawing/2014/main" val="945780563"/>
                  </a:ext>
                </a:extLst>
              </a:tr>
              <a:tr h="857066">
                <a:tc>
                  <a:txBody>
                    <a:bodyPr/>
                    <a:lstStyle/>
                    <a:p>
                      <a:pPr marL="180975" lvl="1" indent="0" algn="l" fontAlgn="ctr"/>
                      <a:r>
                        <a:rPr lang="fr-FR" sz="900" b="1" u="none" strike="noStrike" dirty="0">
                          <a:effectLst/>
                          <a:latin typeface="Asap" panose="02000506040000020004" pitchFamily="2" charset="0"/>
                        </a:rPr>
                        <a:t>3. Saisir</a:t>
                      </a:r>
                      <a:endParaRPr lang="fr-FR" sz="900" b="1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Combiner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Interpréter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Comprendre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La carte de synthèse (combinaison des précédentes : carte régionale, éco, d'aménagement, etc.)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 milieu géographique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Une région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 processus historique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Une combinaison de phénomène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Modéliser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extLst>
                  <a:ext uri="{0D108BD9-81ED-4DB2-BD59-A6C34878D82A}">
                    <a16:rowId xmlns:a16="http://schemas.microsoft.com/office/drawing/2014/main" val="2612729506"/>
                  </a:ext>
                </a:extLst>
              </a:tr>
              <a:tr h="685653">
                <a:tc>
                  <a:txBody>
                    <a:bodyPr/>
                    <a:lstStyle/>
                    <a:p>
                      <a:pPr marL="180975" lvl="1" indent="0" algn="l" fontAlgn="ctr"/>
                      <a:r>
                        <a:rPr lang="fr-FR" sz="900" b="1" u="none" strike="noStrike" dirty="0">
                          <a:effectLst/>
                          <a:latin typeface="Asap" panose="02000506040000020004" pitchFamily="2" charset="0"/>
                        </a:rPr>
                        <a:t>4. Découvrir</a:t>
                      </a:r>
                      <a:endParaRPr lang="fr-FR" sz="900" b="1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Révéler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Corréler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Structurer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La carte système (carte chorématiques, cartes animées)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Une structure complexe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Une dynamique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 type spatial</a:t>
                      </a:r>
                      <a:b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</a:br>
                      <a:r>
                        <a:rPr lang="fr-FR" sz="900" u="none" strike="noStrike">
                          <a:effectLst/>
                          <a:latin typeface="Asap" panose="02000506040000020004" pitchFamily="2" charset="0"/>
                        </a:rPr>
                        <a:t>Une théorie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u="none" strike="noStrike" dirty="0">
                          <a:effectLst/>
                          <a:latin typeface="Asap" panose="02000506040000020004" pitchFamily="2" charset="0"/>
                        </a:rPr>
                        <a:t>Décider ou rêver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Asap" panose="02000506040000020004" pitchFamily="2" charset="0"/>
                      </a:endParaRPr>
                    </a:p>
                  </a:txBody>
                  <a:tcPr marL="6770" marR="6770" marT="6770" marB="0" anchor="ctr"/>
                </a:tc>
                <a:extLst>
                  <a:ext uri="{0D108BD9-81ED-4DB2-BD59-A6C34878D82A}">
                    <a16:rowId xmlns:a16="http://schemas.microsoft.com/office/drawing/2014/main" val="211303704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D55AEC8E-5734-406D-ABC7-346A02AC63D4}"/>
              </a:ext>
            </a:extLst>
          </p:cNvPr>
          <p:cNvSpPr txBox="1"/>
          <p:nvPr/>
        </p:nvSpPr>
        <p:spPr>
          <a:xfrm>
            <a:off x="714374" y="6520201"/>
            <a:ext cx="7800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D’après B.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Mericskay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, Sémiologie graphique, 2020</a:t>
            </a:r>
          </a:p>
        </p:txBody>
      </p:sp>
    </p:spTree>
    <p:extLst>
      <p:ext uri="{BB962C8B-B14F-4D97-AF65-F5344CB8AC3E}">
        <p14:creationId xmlns:p14="http://schemas.microsoft.com/office/powerpoint/2010/main" val="338739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00506040000020004" pitchFamily="2" charset="0"/>
              </a:rPr>
              <a:t>| </a:t>
            </a:r>
            <a:r>
              <a:rPr lang="fr-FR" sz="3200" dirty="0">
                <a:effectLst/>
                <a:latin typeface="Asap" panose="0200050604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À</a:t>
            </a:r>
            <a:r>
              <a:rPr lang="fr-FR" sz="3200" dirty="0">
                <a:latin typeface="Asap" panose="02000506040000020004" pitchFamily="2" charset="0"/>
              </a:rPr>
              <a:t> </a:t>
            </a:r>
            <a:r>
              <a:rPr lang="fr-FR" sz="3200" dirty="0">
                <a:latin typeface="Asap" panose="020F0504030202060203" pitchFamily="34" charset="0"/>
              </a:rPr>
              <a:t>quoi sert une carte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8B6E87-766A-4DA2-A85D-A8B5904C8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039" y="1019175"/>
            <a:ext cx="7529922" cy="48196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BDDE869-E8CC-4DFA-BA3A-3C2195A70BC5}"/>
              </a:ext>
            </a:extLst>
          </p:cNvPr>
          <p:cNvSpPr txBox="1"/>
          <p:nvPr/>
        </p:nvSpPr>
        <p:spPr>
          <a:xfrm>
            <a:off x="714374" y="6520201"/>
            <a:ext cx="7800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Map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-use-cube, d’après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MacEachren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 et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Kraak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, 1997</a:t>
            </a:r>
          </a:p>
        </p:txBody>
      </p:sp>
    </p:spTree>
    <p:extLst>
      <p:ext uri="{BB962C8B-B14F-4D97-AF65-F5344CB8AC3E}">
        <p14:creationId xmlns:p14="http://schemas.microsoft.com/office/powerpoint/2010/main" val="386731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Humanitaire, Données, Cartographie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C46ED7-14A0-4B45-A604-C2A433DD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898" y="895701"/>
            <a:ext cx="7827452" cy="55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81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00506040000020004" pitchFamily="2" charset="0"/>
              </a:rPr>
              <a:t>| </a:t>
            </a:r>
            <a:r>
              <a:rPr lang="fr-FR" sz="3200" dirty="0">
                <a:effectLst/>
                <a:latin typeface="Asap" panose="0200050604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Qu’est ce que la cartographie </a:t>
            </a:r>
            <a:r>
              <a:rPr lang="fr-FR" sz="3200" dirty="0">
                <a:latin typeface="Asap" panose="020F0504030202060203" pitchFamily="34" charset="0"/>
              </a:rPr>
              <a:t>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68A8ACD-B013-43BA-BE2C-DE21B4D440DC}"/>
              </a:ext>
            </a:extLst>
          </p:cNvPr>
          <p:cNvSpPr txBox="1"/>
          <p:nvPr/>
        </p:nvSpPr>
        <p:spPr>
          <a:xfrm>
            <a:off x="714374" y="1254460"/>
            <a:ext cx="7800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FR" altLang="fr-FR" sz="1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Un </a:t>
            </a:r>
            <a:r>
              <a:rPr kumimoji="0" lang="fr-FR" altLang="fr-FR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art</a:t>
            </a:r>
            <a:r>
              <a:rPr kumimoji="0" lang="fr-FR" altLang="fr-FR" sz="1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 ? </a:t>
            </a:r>
          </a:p>
          <a:p>
            <a:endParaRPr lang="fr-FR" altLang="fr-FR" sz="1400" b="1" dirty="0">
              <a:latin typeface="Asap" panose="02000506040000020004" pitchFamily="2" charset="0"/>
            </a:endParaRPr>
          </a:p>
          <a:p>
            <a:r>
              <a:rPr kumimoji="0" lang="fr-FR" altLang="fr-FR" sz="1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Une </a:t>
            </a:r>
            <a:r>
              <a:rPr kumimoji="0" lang="fr-FR" altLang="fr-FR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science</a:t>
            </a:r>
            <a:r>
              <a:rPr kumimoji="0" lang="fr-FR" altLang="fr-FR" sz="1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 ? </a:t>
            </a:r>
          </a:p>
          <a:p>
            <a:endParaRPr lang="fr-FR" altLang="fr-FR" sz="1400" dirty="0">
              <a:latin typeface="Asap" panose="02000506040000020004" pitchFamily="2" charset="0"/>
            </a:endParaRPr>
          </a:p>
          <a:p>
            <a:r>
              <a:rPr kumimoji="0" lang="fr-FR" altLang="fr-FR" sz="1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Une </a:t>
            </a:r>
            <a:r>
              <a:rPr kumimoji="0" lang="fr-FR" altLang="fr-FR" sz="14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technique</a:t>
            </a:r>
            <a:r>
              <a:rPr kumimoji="0" lang="fr-FR" altLang="fr-FR" sz="1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 ?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BF4555-5BFA-45BA-AC2E-FFF0F4F0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39" y="1254459"/>
            <a:ext cx="5338694" cy="520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6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FACFB7-9670-429E-9ADD-7B1C8D49A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18095"/>
            <a:ext cx="7886700" cy="9167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500" dirty="0">
                <a:latin typeface="Asap" panose="020F0504030202060203" pitchFamily="34" charset="0"/>
              </a:rPr>
              <a:t>Contact si commentaires par la suite :</a:t>
            </a:r>
          </a:p>
          <a:p>
            <a:pPr marL="0" indent="0">
              <a:buNone/>
            </a:pPr>
            <a:r>
              <a:rPr lang="fr-FR" sz="1500" dirty="0">
                <a:latin typeface="Asap" panose="020F0504030202060203" pitchFamily="34" charset="0"/>
              </a:rPr>
              <a:t>+223 71 79 32 81 </a:t>
            </a:r>
          </a:p>
          <a:p>
            <a:pPr marL="0" indent="0">
              <a:buNone/>
            </a:pPr>
            <a:r>
              <a:rPr lang="fr-FR" sz="1500" dirty="0">
                <a:latin typeface="Asap" panose="020F0504030202060203" pitchFamily="34" charset="0"/>
                <a:hlinkClick r:id="rId2"/>
              </a:rPr>
              <a:t>joseph@benita.cc</a:t>
            </a:r>
            <a:r>
              <a:rPr lang="fr-FR" sz="1500" dirty="0">
                <a:latin typeface="Asap" panose="020F0504030202060203" pitchFamily="34" charset="0"/>
              </a:rPr>
              <a:t> </a:t>
            </a:r>
          </a:p>
          <a:p>
            <a:pPr marL="685800" lvl="1" indent="-342900">
              <a:buFont typeface="+mj-lt"/>
              <a:buAutoNum type="arabicPeriod"/>
            </a:pPr>
            <a:endParaRPr lang="fr-FR" dirty="0">
              <a:latin typeface="Asap" panose="020F0504030202060203" pitchFamily="34" charset="0"/>
            </a:endParaRPr>
          </a:p>
          <a:p>
            <a:pPr marL="0" indent="0">
              <a:buNone/>
            </a:pPr>
            <a:endParaRPr lang="fr-FR" sz="1800" dirty="0">
              <a:latin typeface="Asap" panose="020F0504030202060203" pitchFamily="34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F801D1A-86C6-46EB-9C92-F9583BE6415C}"/>
              </a:ext>
            </a:extLst>
          </p:cNvPr>
          <p:cNvSpPr txBox="1">
            <a:spLocks/>
          </p:cNvSpPr>
          <p:nvPr/>
        </p:nvSpPr>
        <p:spPr>
          <a:xfrm>
            <a:off x="687897" y="2529092"/>
            <a:ext cx="8001000" cy="2919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fr-FR" sz="3600" dirty="0">
                <a:latin typeface="Asap" panose="020F0504030202060203" pitchFamily="34" charset="0"/>
              </a:rPr>
              <a:t>Sources de la partie :</a:t>
            </a:r>
          </a:p>
          <a:p>
            <a:pPr algn="l">
              <a:lnSpc>
                <a:spcPct val="120000"/>
              </a:lnSpc>
            </a:pPr>
            <a:endParaRPr lang="fr-FR" sz="3600" dirty="0">
              <a:latin typeface="Asap" panose="020F050403020206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600" i="1" dirty="0">
                <a:latin typeface="Asap" panose="020F0504030202060203" pitchFamily="34" charset="0"/>
              </a:rPr>
              <a:t>Gallica, BNF, </a:t>
            </a:r>
            <a:r>
              <a:rPr lang="fr-FR" sz="2600" i="1" dirty="0">
                <a:latin typeface="Asap" panose="020F0504030202060203" pitchFamily="34" charset="0"/>
                <a:hlinkClick r:id="rId3"/>
              </a:rPr>
              <a:t>https://gallica.bnf.fr</a:t>
            </a:r>
            <a:r>
              <a:rPr lang="fr-FR" sz="2600" i="1" dirty="0">
                <a:latin typeface="Asap" panose="020F0504030202060203" pitchFamily="34" charset="0"/>
              </a:rPr>
              <a:t> </a:t>
            </a: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600" dirty="0">
              <a:latin typeface="Asap" panose="020F050403020206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600" i="1" dirty="0">
                <a:latin typeface="Asap" panose="020F0504030202060203" pitchFamily="34" charset="0"/>
                <a:hlinkClick r:id="rId4"/>
              </a:rPr>
              <a:t>https://www.futura-sciences.com/sciences/questions-reponses/histoire-representations-afrique-antiquite-xixe-siecle-11785/</a:t>
            </a:r>
            <a:r>
              <a:rPr lang="fr-FR" sz="2600" i="1" dirty="0">
                <a:latin typeface="Asap" panose="020F0504030202060203" pitchFamily="34" charset="0"/>
              </a:rPr>
              <a:t> </a:t>
            </a: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600" i="1" dirty="0">
              <a:latin typeface="Asap" panose="020F050403020206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600" i="1" dirty="0">
                <a:latin typeface="Asap" panose="020F0504030202060203" pitchFamily="34" charset="0"/>
                <a:hlinkClick r:id="rId5"/>
              </a:rPr>
              <a:t>https://neocarto.hypotheses.org/3940</a:t>
            </a:r>
            <a:r>
              <a:rPr lang="fr-FR" sz="2600" i="1" dirty="0">
                <a:latin typeface="Asap" panose="020F0504030202060203" pitchFamily="34" charset="0"/>
              </a:rPr>
              <a:t> </a:t>
            </a: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600" i="1" dirty="0">
              <a:latin typeface="Asap" panose="020F050403020206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600" i="1" dirty="0">
                <a:latin typeface="Asap" panose="020F0504030202060203" pitchFamily="34" charset="0"/>
              </a:rPr>
              <a:t>Manuel de cartographie, N. Lambert, C. </a:t>
            </a:r>
            <a:r>
              <a:rPr lang="fr-FR" sz="2600" i="1" dirty="0" err="1">
                <a:latin typeface="Asap" panose="020F0504030202060203" pitchFamily="34" charset="0"/>
              </a:rPr>
              <a:t>Zanin</a:t>
            </a:r>
            <a:r>
              <a:rPr lang="fr-FR" sz="2600" i="1" dirty="0">
                <a:latin typeface="Asap" panose="020F0504030202060203" pitchFamily="34" charset="0"/>
              </a:rPr>
              <a:t>, 2016</a:t>
            </a: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600" i="1" dirty="0">
              <a:latin typeface="Asap" panose="020F0504030202060203" pitchFamily="34" charset="0"/>
            </a:endParaRP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600" i="1" dirty="0">
                <a:latin typeface="Asap" panose="020F0504030202060203" pitchFamily="34" charset="0"/>
              </a:rPr>
              <a:t>Sémiologie graphique, B. </a:t>
            </a:r>
            <a:r>
              <a:rPr lang="fr-FR" sz="2600" i="1" dirty="0" err="1">
                <a:latin typeface="Asap" panose="020F0504030202060203" pitchFamily="34" charset="0"/>
              </a:rPr>
              <a:t>Mericskay</a:t>
            </a:r>
            <a:r>
              <a:rPr lang="fr-FR" sz="2600" i="1" dirty="0">
                <a:latin typeface="Asap" panose="020F0504030202060203" pitchFamily="34" charset="0"/>
              </a:rPr>
              <a:t>,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CBC86-2C36-4ECD-9DDB-637A85959617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30F4231-3BA0-4738-AF04-E5DB313DCCA8}"/>
              </a:ext>
            </a:extLst>
          </p:cNvPr>
          <p:cNvSpPr txBox="1">
            <a:spLocks/>
          </p:cNvSpPr>
          <p:nvPr/>
        </p:nvSpPr>
        <p:spPr>
          <a:xfrm>
            <a:off x="628650" y="-7110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Asap" panose="020F0504030202060203" pitchFamily="34" charset="0"/>
              </a:rPr>
              <a:t>| Questions, remarques</a:t>
            </a:r>
          </a:p>
        </p:txBody>
      </p:sp>
    </p:spTree>
    <p:extLst>
      <p:ext uri="{BB962C8B-B14F-4D97-AF65-F5344CB8AC3E}">
        <p14:creationId xmlns:p14="http://schemas.microsoft.com/office/powerpoint/2010/main" val="248193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(rapide) de la cartographie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49A77B-62D0-44D4-AD92-652F70D4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4" y="1648687"/>
            <a:ext cx="7513312" cy="39859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D259B6F-280F-4D27-BFB7-B35EBCBA8DEB}"/>
              </a:ext>
            </a:extLst>
          </p:cNvPr>
          <p:cNvSpPr txBox="1"/>
          <p:nvPr/>
        </p:nvSpPr>
        <p:spPr>
          <a:xfrm>
            <a:off x="1354647" y="5891931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Tablette de Ga Sur et son interprétation | civilisation babylonienne</a:t>
            </a:r>
          </a:p>
        </p:txBody>
      </p:sp>
    </p:spTree>
    <p:extLst>
      <p:ext uri="{BB962C8B-B14F-4D97-AF65-F5344CB8AC3E}">
        <p14:creationId xmlns:p14="http://schemas.microsoft.com/office/powerpoint/2010/main" val="82966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49A77B-62D0-44D4-AD92-652F70D4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7580" y="1318997"/>
            <a:ext cx="6208837" cy="51366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279AA51-02DB-40D9-8631-CDF97963AC88}"/>
              </a:ext>
            </a:extLst>
          </p:cNvPr>
          <p:cNvSpPr txBox="1"/>
          <p:nvPr/>
        </p:nvSpPr>
        <p:spPr>
          <a:xfrm>
            <a:off x="1295399" y="6520201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Claude Ptolémée, La </a:t>
            </a:r>
            <a:r>
              <a:rPr lang="fr-FR" altLang="fr-FR" sz="1200" i="1" dirty="0">
                <a:latin typeface="Asap" panose="02000506040000020004" pitchFamily="2" charset="0"/>
              </a:rPr>
              <a:t>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éographie, 120</a:t>
            </a:r>
          </a:p>
        </p:txBody>
      </p:sp>
    </p:spTree>
    <p:extLst>
      <p:ext uri="{BB962C8B-B14F-4D97-AF65-F5344CB8AC3E}">
        <p14:creationId xmlns:p14="http://schemas.microsoft.com/office/powerpoint/2010/main" val="161137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49A77B-62D0-44D4-AD92-652F70D4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511" y="1212900"/>
            <a:ext cx="6415088" cy="53073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1295399" y="6520201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Claude Ptolémée, La </a:t>
            </a:r>
            <a:r>
              <a:rPr lang="fr-FR" altLang="fr-FR" sz="1200" i="1" dirty="0">
                <a:latin typeface="Asap" panose="02000506040000020004" pitchFamily="2" charset="0"/>
              </a:rPr>
              <a:t>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éographie, 120</a:t>
            </a:r>
          </a:p>
        </p:txBody>
      </p:sp>
    </p:spTree>
    <p:extLst>
      <p:ext uri="{BB962C8B-B14F-4D97-AF65-F5344CB8AC3E}">
        <p14:creationId xmlns:p14="http://schemas.microsoft.com/office/powerpoint/2010/main" val="185934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49A77B-62D0-44D4-AD92-652F70D4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897" y="1254460"/>
            <a:ext cx="8013699" cy="492196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1295399" y="6520201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Table de Peutinger (extrait), 300</a:t>
            </a:r>
          </a:p>
        </p:txBody>
      </p:sp>
    </p:spTree>
    <p:extLst>
      <p:ext uri="{BB962C8B-B14F-4D97-AF65-F5344CB8AC3E}">
        <p14:creationId xmlns:p14="http://schemas.microsoft.com/office/powerpoint/2010/main" val="291484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49A77B-62D0-44D4-AD92-652F70D4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478" y="1641381"/>
            <a:ext cx="6827044" cy="429890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1295399" y="6520201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>
                <a:latin typeface="Asap" panose="02000506040000020004" pitchFamily="2" charset="0"/>
              </a:rPr>
              <a:t>Mapa</a:t>
            </a:r>
            <a:r>
              <a:rPr lang="fr-FR" sz="1200" i="1" dirty="0">
                <a:latin typeface="Asap" panose="02000506040000020004" pitchFamily="2" charset="0"/>
              </a:rPr>
              <a:t> Mundi de </a:t>
            </a:r>
            <a:r>
              <a:rPr lang="fr-FR" sz="1200" i="1" dirty="0" err="1">
                <a:latin typeface="Asap" panose="02000506040000020004" pitchFamily="2" charset="0"/>
              </a:rPr>
              <a:t>Beatus</a:t>
            </a:r>
            <a:r>
              <a:rPr lang="fr-FR" sz="1200" i="1" dirty="0">
                <a:latin typeface="Asap" panose="02000506040000020004" pitchFamily="2" charset="0"/>
              </a:rPr>
              <a:t> de </a:t>
            </a:r>
            <a:r>
              <a:rPr lang="fr-FR" sz="1200" i="1" dirty="0" err="1">
                <a:latin typeface="Asap" panose="02000506040000020004" pitchFamily="2" charset="0"/>
              </a:rPr>
              <a:t>Liébana</a:t>
            </a:r>
            <a:r>
              <a:rPr kumimoji="0" lang="fr-FR" altLang="fr-FR" sz="12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, 780</a:t>
            </a:r>
          </a:p>
        </p:txBody>
      </p:sp>
    </p:spTree>
    <p:extLst>
      <p:ext uri="{BB962C8B-B14F-4D97-AF65-F5344CB8AC3E}">
        <p14:creationId xmlns:p14="http://schemas.microsoft.com/office/powerpoint/2010/main" val="236789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49A77B-62D0-44D4-AD92-652F70D4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628649" y="1648687"/>
            <a:ext cx="7886700" cy="361311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1295399" y="6520201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Mappemonde d’Ad-Idrisi, 1154</a:t>
            </a:r>
          </a:p>
        </p:txBody>
      </p:sp>
    </p:spTree>
    <p:extLst>
      <p:ext uri="{BB962C8B-B14F-4D97-AF65-F5344CB8AC3E}">
        <p14:creationId xmlns:p14="http://schemas.microsoft.com/office/powerpoint/2010/main" val="265730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C39ED7-41DF-4B40-9F90-0E4CACC0AE8E}"/>
              </a:ext>
            </a:extLst>
          </p:cNvPr>
          <p:cNvSpPr/>
          <p:nvPr/>
        </p:nvSpPr>
        <p:spPr>
          <a:xfrm>
            <a:off x="687897" y="323124"/>
            <a:ext cx="8456103" cy="537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2FCDAE-3088-4A86-8682-72732AB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71102"/>
            <a:ext cx="7886700" cy="1325563"/>
          </a:xfrm>
        </p:spPr>
        <p:txBody>
          <a:bodyPr>
            <a:normAutofit/>
          </a:bodyPr>
          <a:lstStyle/>
          <a:p>
            <a:r>
              <a:rPr lang="fr-FR" sz="3200" dirty="0">
                <a:latin typeface="Asap" panose="020F0504030202060203" pitchFamily="34" charset="0"/>
              </a:rPr>
              <a:t>| Histoire </a:t>
            </a:r>
            <a:r>
              <a:rPr lang="fr-FR" sz="2800" dirty="0">
                <a:latin typeface="Asap" panose="020F0504030202060203" pitchFamily="34" charset="0"/>
              </a:rPr>
              <a:t>(rapide) </a:t>
            </a:r>
            <a:r>
              <a:rPr lang="fr-FR" sz="3200" dirty="0">
                <a:latin typeface="Asap" panose="020F0504030202060203" pitchFamily="34" charset="0"/>
              </a:rPr>
              <a:t>de la cartographie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49A77B-62D0-44D4-AD92-652F70D4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1648687"/>
            <a:ext cx="7886700" cy="361311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A41C3DD-50F6-4D57-85AA-6CB4DC79DFEF}"/>
              </a:ext>
            </a:extLst>
          </p:cNvPr>
          <p:cNvSpPr txBox="1"/>
          <p:nvPr/>
        </p:nvSpPr>
        <p:spPr>
          <a:xfrm>
            <a:off x="1295399" y="6520201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sap" panose="02000506040000020004" pitchFamily="2" charset="0"/>
              </a:rPr>
              <a:t>Mappemonde d’Ad-Idrisi, 1154</a:t>
            </a:r>
          </a:p>
        </p:txBody>
      </p:sp>
    </p:spTree>
    <p:extLst>
      <p:ext uri="{BB962C8B-B14F-4D97-AF65-F5344CB8AC3E}">
        <p14:creationId xmlns:p14="http://schemas.microsoft.com/office/powerpoint/2010/main" val="2837705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1523</TotalTime>
  <Words>615</Words>
  <Application>Microsoft Office PowerPoint</Application>
  <PresentationFormat>Affichage à l'écran (4:3)</PresentationFormat>
  <Paragraphs>95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Asap</vt:lpstr>
      <vt:lpstr>Calibri</vt:lpstr>
      <vt:lpstr>Calibri Light</vt:lpstr>
      <vt:lpstr>Thème Office</vt:lpstr>
      <vt:lpstr>Formation en cartographie sur </vt:lpstr>
      <vt:lpstr>| Humanitaire, Données, Cartographie</vt:lpstr>
      <vt:lpstr>| Histoire (rapide) de la cartographie</vt:lpstr>
      <vt:lpstr>| Histoire (rapide) de la cartographie</vt:lpstr>
      <vt:lpstr>| Histoire (rapide) de la cartographie</vt:lpstr>
      <vt:lpstr>| Histoire (rapide) de la cartographie</vt:lpstr>
      <vt:lpstr>| Histoire (rapide) de la cartographie</vt:lpstr>
      <vt:lpstr>| Histoire (rapide) de la cartographie</vt:lpstr>
      <vt:lpstr>| Histoire (rapide) de la cartographie</vt:lpstr>
      <vt:lpstr>| Histoire (rapide) de la cartographie</vt:lpstr>
      <vt:lpstr>| Histoire (rapide) de la cartographie</vt:lpstr>
      <vt:lpstr>| Histoire (rapide) de la cartographie</vt:lpstr>
      <vt:lpstr>| Histoire (rapide) de la cartographie</vt:lpstr>
      <vt:lpstr>| Histoire (rapide) de la cartographie</vt:lpstr>
      <vt:lpstr>| Histoire (rapide) de la cartographie</vt:lpstr>
      <vt:lpstr>| Histoire (rapide) de la cartographie</vt:lpstr>
      <vt:lpstr>| Qu’est ce qu’une carte ?</vt:lpstr>
      <vt:lpstr>| À quoi sert une carte ?</vt:lpstr>
      <vt:lpstr>| À quoi sert une carte ?</vt:lpstr>
      <vt:lpstr>| Qu’est ce que la cartographie ?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d’appui en reporting Point d’étape 1</dc:title>
  <dc:creator>Joseph Benita</dc:creator>
  <cp:lastModifiedBy>Joseph Benita</cp:lastModifiedBy>
  <cp:revision>71</cp:revision>
  <dcterms:created xsi:type="dcterms:W3CDTF">2021-04-05T15:32:53Z</dcterms:created>
  <dcterms:modified xsi:type="dcterms:W3CDTF">2021-07-08T08:51:33Z</dcterms:modified>
</cp:coreProperties>
</file>